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6" r:id="rId2"/>
    <p:sldId id="258" r:id="rId3"/>
    <p:sldId id="259" r:id="rId4"/>
    <p:sldId id="264" r:id="rId5"/>
    <p:sldId id="260" r:id="rId6"/>
    <p:sldId id="261" r:id="rId7"/>
    <p:sldId id="262" r:id="rId8"/>
    <p:sldId id="267" r:id="rId9"/>
    <p:sldId id="268" r:id="rId10"/>
    <p:sldId id="269" r:id="rId11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876DEAB-B3E8-4C96-8927-CCB28534C68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D663DC4-EEDA-4E67-9324-D38D99FB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1292-4754-45D1-AE82-416166CBD515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BF9E-A2E2-4603-BB32-DDD944A77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 lvl="0"/>
            <a:r>
              <a:rPr lang="en-US" sz="6700" b="1" dirty="0" smtClean="0"/>
              <a:t>What </a:t>
            </a:r>
            <a:r>
              <a:rPr lang="en-US" sz="6700" b="1" dirty="0"/>
              <a:t>steps do you take to fully integrate </a:t>
            </a:r>
            <a:r>
              <a:rPr lang="en-US" sz="6700" b="1" dirty="0"/>
              <a:t>quotations &amp;/or supporting details in your writing</a:t>
            </a:r>
            <a:r>
              <a:rPr lang="en-US" sz="6700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5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800" u="sng" dirty="0" smtClean="0">
                <a:latin typeface="Berlin Sans FB Demi" pitchFamily="34" charset="0"/>
              </a:rPr>
              <a:t>So, remember ‘EXPLICATION’ format…</a:t>
            </a:r>
            <a:endParaRPr lang="en-US" sz="3800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CONTEXT.			- Begins w/ a topic sentence.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The </a:t>
            </a:r>
            <a:r>
              <a:rPr lang="en-US" i="1" u="sng" dirty="0" smtClean="0"/>
              <a:t>who</a:t>
            </a:r>
            <a:r>
              <a:rPr lang="en-US" i="1" dirty="0" smtClean="0"/>
              <a:t>, </a:t>
            </a:r>
            <a:r>
              <a:rPr lang="en-US" i="1" u="sng" dirty="0" smtClean="0"/>
              <a:t>what</a:t>
            </a:r>
            <a:r>
              <a:rPr lang="en-US" i="1" dirty="0" smtClean="0"/>
              <a:t>, </a:t>
            </a:r>
            <a:r>
              <a:rPr lang="en-US" i="1" u="sng" dirty="0" smtClean="0"/>
              <a:t>where</a:t>
            </a:r>
            <a:r>
              <a:rPr lang="en-US" i="1" dirty="0" smtClean="0"/>
              <a:t>, &amp; 					   </a:t>
            </a:r>
            <a:r>
              <a:rPr lang="en-US" i="1" u="sng" dirty="0" smtClean="0"/>
              <a:t>when</a:t>
            </a:r>
            <a:r>
              <a:rPr lang="en-US" i="1" dirty="0" smtClean="0"/>
              <a:t> of the quote to come...</a:t>
            </a:r>
            <a:endParaRPr lang="en-US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“QUOTE” (#).		- Properly formatted (MLA).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ANALYSIS.			- </a:t>
            </a:r>
            <a:r>
              <a:rPr lang="en-US" i="1" dirty="0" smtClean="0"/>
              <a:t>The </a:t>
            </a:r>
            <a:r>
              <a:rPr lang="en-US" i="1" u="sng" dirty="0" smtClean="0"/>
              <a:t>why</a:t>
            </a:r>
            <a:r>
              <a:rPr lang="en-US" i="1" dirty="0" smtClean="0"/>
              <a:t> of the quote.  	</a:t>
            </a:r>
            <a:r>
              <a:rPr lang="en-US" dirty="0" smtClean="0"/>
              <a:t>				- Strive for </a:t>
            </a:r>
            <a:r>
              <a:rPr lang="en-US" b="1" dirty="0" smtClean="0"/>
              <a:t>“language level</a:t>
            </a:r>
            <a:r>
              <a:rPr lang="en-US" dirty="0" smtClean="0"/>
              <a:t>” 				   analysis;  and remember 					   </a:t>
            </a:r>
            <a:r>
              <a:rPr lang="en-US" u="sng" dirty="0" smtClean="0"/>
              <a:t>1:2 (quote: analysis) ratio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Connect to your thesis. 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3124200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4037012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Let’s define the following word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>
              <a:latin typeface="Broadway" pitchFamily="82" charset="0"/>
            </a:endParaRPr>
          </a:p>
          <a:p>
            <a:pPr algn="ctr">
              <a:buNone/>
            </a:pPr>
            <a:r>
              <a:rPr lang="en-US" sz="12500" dirty="0" smtClean="0">
                <a:latin typeface="Bodoni MT Black" pitchFamily="18" charset="0"/>
              </a:rPr>
              <a:t>Explicate</a:t>
            </a:r>
            <a:endParaRPr lang="en-US" sz="12500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Let’s dismantle this word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35814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 err="1" smtClean="0"/>
              <a:t>Expli</a:t>
            </a:r>
            <a:r>
              <a:rPr lang="en-US" sz="3200" dirty="0" smtClean="0"/>
              <a:t> = Explain</a:t>
            </a:r>
          </a:p>
          <a:p>
            <a:pPr lvl="2"/>
            <a:r>
              <a:rPr lang="en-US" sz="2800" dirty="0" smtClean="0"/>
              <a:t>(to make sense of a subject with multiple parts)</a:t>
            </a:r>
          </a:p>
          <a:p>
            <a:pPr lvl="2"/>
            <a:endParaRPr lang="en-US" sz="1000" dirty="0"/>
          </a:p>
          <a:p>
            <a:pPr lvl="1"/>
            <a:r>
              <a:rPr lang="en-US" sz="3200" b="1" dirty="0"/>
              <a:t>a</a:t>
            </a:r>
            <a:r>
              <a:rPr lang="en-US" sz="3200" b="1" dirty="0" smtClean="0"/>
              <a:t>te</a:t>
            </a:r>
            <a:r>
              <a:rPr lang="en-US" sz="3200" dirty="0" smtClean="0"/>
              <a:t> = </a:t>
            </a:r>
          </a:p>
          <a:p>
            <a:pPr lvl="2"/>
            <a:r>
              <a:rPr lang="en-US" sz="2800" dirty="0" smtClean="0"/>
              <a:t>to act on</a:t>
            </a:r>
          </a:p>
          <a:p>
            <a:pPr lvl="1"/>
            <a:endParaRPr lang="en-US" dirty="0"/>
          </a:p>
          <a:p>
            <a:r>
              <a:rPr lang="en-US" dirty="0" smtClean="0"/>
              <a:t>Thus,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986516"/>
            <a:ext cx="8496300" cy="1261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800" b="1" u="sng" dirty="0" smtClean="0"/>
              <a:t>Explicate</a:t>
            </a:r>
            <a:r>
              <a:rPr lang="en-US" sz="3800" b="1" dirty="0" smtClean="0"/>
              <a:t>:</a:t>
            </a:r>
            <a:r>
              <a:rPr lang="en-US" sz="3800" dirty="0" smtClean="0"/>
              <a:t>  to actively interpret the deeper meaning of a subject with multiple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800" u="sng" smtClean="0">
                <a:latin typeface="Berlin Sans FB Demi" pitchFamily="34" charset="0"/>
              </a:rPr>
              <a:t>“EXPLICATION” format is…</a:t>
            </a:r>
            <a:endParaRPr lang="en-US" sz="3800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CONTEXT.			- Begins w/ a topic sentence.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The </a:t>
            </a:r>
            <a:r>
              <a:rPr lang="en-US" i="1" u="sng" dirty="0" smtClean="0"/>
              <a:t>who</a:t>
            </a:r>
            <a:r>
              <a:rPr lang="en-US" i="1" dirty="0" smtClean="0"/>
              <a:t>, </a:t>
            </a:r>
            <a:r>
              <a:rPr lang="en-US" i="1" u="sng" dirty="0" smtClean="0"/>
              <a:t>what</a:t>
            </a:r>
            <a:r>
              <a:rPr lang="en-US" i="1" dirty="0" smtClean="0"/>
              <a:t>, </a:t>
            </a:r>
            <a:r>
              <a:rPr lang="en-US" i="1" u="sng" dirty="0" smtClean="0"/>
              <a:t>where</a:t>
            </a:r>
            <a:r>
              <a:rPr lang="en-US" i="1" dirty="0" smtClean="0"/>
              <a:t>, &amp; 					   </a:t>
            </a:r>
            <a:r>
              <a:rPr lang="en-US" i="1" u="sng" dirty="0" smtClean="0"/>
              <a:t>when</a:t>
            </a:r>
            <a:r>
              <a:rPr lang="en-US" i="1" dirty="0" smtClean="0"/>
              <a:t> of the quote to come...</a:t>
            </a:r>
            <a:endParaRPr lang="en-US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“QUOTE” (#).		- Properly formatted (MLA).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ANALYSIS.			- </a:t>
            </a:r>
            <a:r>
              <a:rPr lang="en-US" i="1" dirty="0" smtClean="0"/>
              <a:t>The </a:t>
            </a:r>
            <a:r>
              <a:rPr lang="en-US" i="1" u="sng" dirty="0" smtClean="0"/>
              <a:t>why</a:t>
            </a:r>
            <a:r>
              <a:rPr lang="en-US" i="1" dirty="0" smtClean="0"/>
              <a:t> of the quote.  	</a:t>
            </a:r>
            <a:r>
              <a:rPr lang="en-US" dirty="0" smtClean="0"/>
              <a:t>				- Strive for </a:t>
            </a:r>
            <a:r>
              <a:rPr lang="en-US" b="1" dirty="0" smtClean="0"/>
              <a:t>“language level</a:t>
            </a:r>
            <a:r>
              <a:rPr lang="en-US" dirty="0" smtClean="0"/>
              <a:t>” 				   analysis;  and remember 					   </a:t>
            </a:r>
            <a:r>
              <a:rPr lang="en-US" u="sng" dirty="0" smtClean="0"/>
              <a:t>1:2 (quote: analysis) ratio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Connect to your thesis. 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3124200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4037012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 List of Assumed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6000" b="1" u="sng" dirty="0" smtClean="0"/>
              <a:t>TERMS for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DICTION</a:t>
            </a:r>
            <a:r>
              <a:rPr lang="en-US" dirty="0" smtClean="0"/>
              <a:t>:  </a:t>
            </a:r>
            <a:r>
              <a:rPr lang="en-US" u="sng" dirty="0" smtClean="0"/>
              <a:t>Connotation</a:t>
            </a:r>
            <a:r>
              <a:rPr lang="en-US" dirty="0" smtClean="0"/>
              <a:t> vs. </a:t>
            </a:r>
            <a:r>
              <a:rPr lang="en-US" u="sng" dirty="0" smtClean="0"/>
              <a:t>denotation</a:t>
            </a:r>
          </a:p>
          <a:p>
            <a:endParaRPr lang="en-US" dirty="0" smtClean="0"/>
          </a:p>
          <a:p>
            <a:r>
              <a:rPr lang="en-US" u="sng" dirty="0" smtClean="0"/>
              <a:t>Imagery</a:t>
            </a:r>
            <a:r>
              <a:rPr lang="en-US" dirty="0" smtClean="0"/>
              <a:t> – </a:t>
            </a:r>
            <a:r>
              <a:rPr lang="en-US" i="1" dirty="0" smtClean="0"/>
              <a:t>a vague term for language that evokes sense-impressions </a:t>
            </a:r>
            <a:r>
              <a:rPr lang="en-US" sz="2600" i="1" dirty="0" smtClean="0"/>
              <a:t>(sight, sound, etc.)</a:t>
            </a:r>
            <a:endParaRPr lang="en-US" sz="2600" u="sng" dirty="0" smtClean="0"/>
          </a:p>
          <a:p>
            <a:endParaRPr lang="en-US" dirty="0" smtClean="0"/>
          </a:p>
          <a:p>
            <a:r>
              <a:rPr lang="en-US" dirty="0" smtClean="0"/>
              <a:t>Rhetorical strategies:</a:t>
            </a:r>
          </a:p>
          <a:p>
            <a:pPr lvl="1"/>
            <a:r>
              <a:rPr lang="en-US" u="sng" dirty="0" smtClean="0"/>
              <a:t>Repetition</a:t>
            </a:r>
          </a:p>
          <a:p>
            <a:pPr lvl="1"/>
            <a:r>
              <a:rPr lang="en-US" u="sng" dirty="0" smtClean="0"/>
              <a:t>Antithesis</a:t>
            </a:r>
          </a:p>
          <a:p>
            <a:pPr lvl="1"/>
            <a:r>
              <a:rPr lang="en-US" u="sng" dirty="0" smtClean="0"/>
              <a:t>Rhetorical questions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48768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 smtClean="0"/>
              <a:t>Rhetoric</a:t>
            </a:r>
            <a:r>
              <a:rPr lang="en-US" dirty="0" smtClean="0"/>
              <a:t> – </a:t>
            </a:r>
            <a:r>
              <a:rPr lang="en-US" i="1" dirty="0" smtClean="0"/>
              <a:t>the deliberate exploitation of eloquence for the most persuasive effect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b="1" dirty="0" smtClean="0"/>
              <a:t>Class List of Assumed </a:t>
            </a:r>
            <a:r>
              <a:rPr lang="en-US" sz="4300" b="1" u="sng" dirty="0" smtClean="0"/>
              <a:t/>
            </a:r>
            <a:br>
              <a:rPr lang="en-US" sz="4300" b="1" u="sng" dirty="0" smtClean="0"/>
            </a:br>
            <a:r>
              <a:rPr lang="en-US" sz="5500" b="1" u="sng" dirty="0" smtClean="0"/>
              <a:t>Literary Devices</a:t>
            </a:r>
            <a:endParaRPr lang="en-US" sz="5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Symbolism</a:t>
            </a:r>
          </a:p>
          <a:p>
            <a:r>
              <a:rPr lang="en-US" u="sng" dirty="0" smtClean="0"/>
              <a:t>Metaphor</a:t>
            </a:r>
            <a:r>
              <a:rPr lang="en-US" dirty="0" smtClean="0"/>
              <a:t> and </a:t>
            </a:r>
            <a:r>
              <a:rPr lang="en-US" u="sng" dirty="0" smtClean="0"/>
              <a:t>Simile </a:t>
            </a:r>
          </a:p>
          <a:p>
            <a:pPr lvl="1">
              <a:buNone/>
            </a:pPr>
            <a:r>
              <a:rPr lang="en-US" dirty="0" smtClean="0"/>
              <a:t>                             (using like or as)</a:t>
            </a:r>
          </a:p>
          <a:p>
            <a:r>
              <a:rPr lang="en-US" u="sng" dirty="0" smtClean="0"/>
              <a:t>Personification</a:t>
            </a:r>
          </a:p>
          <a:p>
            <a:r>
              <a:rPr lang="en-US" u="sng" dirty="0" smtClean="0"/>
              <a:t>Irony</a:t>
            </a:r>
            <a:r>
              <a:rPr lang="en-US" dirty="0" smtClean="0"/>
              <a:t> – </a:t>
            </a:r>
            <a:r>
              <a:rPr lang="en-US" i="1" dirty="0" smtClean="0"/>
              <a:t>a subtly humorous perception of inconsistency</a:t>
            </a:r>
          </a:p>
          <a:p>
            <a:r>
              <a:rPr lang="en-US" u="sng" dirty="0" smtClean="0"/>
              <a:t>Metonymy</a:t>
            </a:r>
            <a:r>
              <a:rPr lang="en-US" dirty="0" smtClean="0"/>
              <a:t> – </a:t>
            </a:r>
            <a:r>
              <a:rPr lang="en-US" sz="2500" i="1" dirty="0" smtClean="0"/>
              <a:t>replaces the name of one thing with the name of something closely associated with it (i.e. “the bottle”)</a:t>
            </a:r>
            <a:endParaRPr lang="en-US" sz="2500" dirty="0" smtClean="0"/>
          </a:p>
          <a:p>
            <a:r>
              <a:rPr lang="en-US" u="sng" dirty="0" smtClean="0"/>
              <a:t>Synecdoche</a:t>
            </a:r>
            <a:r>
              <a:rPr lang="en-US" dirty="0" smtClean="0"/>
              <a:t> – </a:t>
            </a:r>
            <a:r>
              <a:rPr lang="en-US" sz="2500" i="1" dirty="0" smtClean="0"/>
              <a:t>something is referred to indirectly by naming only some part of it (i.e. “hands” for laborers)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800" u="sng" dirty="0" smtClean="0">
                <a:latin typeface="Berlin Sans FB Demi" pitchFamily="34" charset="0"/>
              </a:rPr>
              <a:t>So, remember ‘EXPLICATION’ format…</a:t>
            </a:r>
            <a:endParaRPr lang="en-US" sz="3800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CONTEXT.			- Begins w/ a topic sentence.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The </a:t>
            </a:r>
            <a:r>
              <a:rPr lang="en-US" i="1" u="sng" dirty="0" smtClean="0"/>
              <a:t>who</a:t>
            </a:r>
            <a:r>
              <a:rPr lang="en-US" i="1" dirty="0" smtClean="0"/>
              <a:t>, </a:t>
            </a:r>
            <a:r>
              <a:rPr lang="en-US" i="1" u="sng" dirty="0" smtClean="0"/>
              <a:t>what</a:t>
            </a:r>
            <a:r>
              <a:rPr lang="en-US" i="1" dirty="0" smtClean="0"/>
              <a:t>, </a:t>
            </a:r>
            <a:r>
              <a:rPr lang="en-US" i="1" u="sng" dirty="0" smtClean="0"/>
              <a:t>where</a:t>
            </a:r>
            <a:r>
              <a:rPr lang="en-US" i="1" dirty="0" smtClean="0"/>
              <a:t>, &amp; 					   </a:t>
            </a:r>
            <a:r>
              <a:rPr lang="en-US" i="1" u="sng" dirty="0" smtClean="0"/>
              <a:t>when</a:t>
            </a:r>
            <a:r>
              <a:rPr lang="en-US" i="1" dirty="0" smtClean="0"/>
              <a:t> of the quote to come...</a:t>
            </a:r>
            <a:endParaRPr lang="en-US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“QUOTE” (#).		- Properly formatted (MLA).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ANALYSIS.			- </a:t>
            </a:r>
            <a:r>
              <a:rPr lang="en-US" i="1" dirty="0" smtClean="0"/>
              <a:t>The </a:t>
            </a:r>
            <a:r>
              <a:rPr lang="en-US" i="1" u="sng" dirty="0" smtClean="0"/>
              <a:t>why</a:t>
            </a:r>
            <a:r>
              <a:rPr lang="en-US" i="1" dirty="0" smtClean="0"/>
              <a:t> of the quote.  	</a:t>
            </a:r>
            <a:r>
              <a:rPr lang="en-US" dirty="0" smtClean="0"/>
              <a:t>				- Strive for </a:t>
            </a:r>
            <a:r>
              <a:rPr lang="en-US" b="1" dirty="0" smtClean="0"/>
              <a:t>“language level</a:t>
            </a:r>
            <a:r>
              <a:rPr lang="en-US" dirty="0" smtClean="0"/>
              <a:t>” 				   analysis;  and remember 					   </a:t>
            </a:r>
            <a:r>
              <a:rPr lang="en-US" u="sng" dirty="0" smtClean="0"/>
              <a:t>1:2 (quote: analysis) ratio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Connect to your thesis. 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3124200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4037012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800" u="sng" dirty="0" smtClean="0">
                <a:latin typeface="Berlin Sans FB Demi" pitchFamily="34" charset="0"/>
              </a:rPr>
              <a:t>So, remember ‘EXPLICATION’ format…</a:t>
            </a:r>
            <a:endParaRPr lang="en-US" sz="3800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CONTEXT.			- Begins w/ a topic sentence.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The </a:t>
            </a:r>
            <a:r>
              <a:rPr lang="en-US" i="1" u="sng" dirty="0" smtClean="0"/>
              <a:t>who</a:t>
            </a:r>
            <a:r>
              <a:rPr lang="en-US" i="1" dirty="0" smtClean="0"/>
              <a:t>, </a:t>
            </a:r>
            <a:r>
              <a:rPr lang="en-US" i="1" u="sng" dirty="0" smtClean="0"/>
              <a:t>what</a:t>
            </a:r>
            <a:r>
              <a:rPr lang="en-US" i="1" dirty="0" smtClean="0"/>
              <a:t>, </a:t>
            </a:r>
            <a:r>
              <a:rPr lang="en-US" i="1" u="sng" dirty="0" smtClean="0"/>
              <a:t>where</a:t>
            </a:r>
            <a:r>
              <a:rPr lang="en-US" i="1" dirty="0" smtClean="0"/>
              <a:t>, &amp; 					   </a:t>
            </a:r>
            <a:r>
              <a:rPr lang="en-US" i="1" u="sng" dirty="0" smtClean="0"/>
              <a:t>when</a:t>
            </a:r>
            <a:r>
              <a:rPr lang="en-US" i="1" dirty="0" smtClean="0"/>
              <a:t> of the quote to come...</a:t>
            </a:r>
            <a:endParaRPr lang="en-US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“QUOTE” (#).		- Properly formatted (MLA).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ANALYSIS.			- </a:t>
            </a:r>
            <a:r>
              <a:rPr lang="en-US" i="1" dirty="0" smtClean="0"/>
              <a:t>The </a:t>
            </a:r>
            <a:r>
              <a:rPr lang="en-US" i="1" u="sng" dirty="0" smtClean="0"/>
              <a:t>why</a:t>
            </a:r>
            <a:r>
              <a:rPr lang="en-US" i="1" dirty="0" smtClean="0"/>
              <a:t> of the quote.  	</a:t>
            </a:r>
            <a:r>
              <a:rPr lang="en-US" dirty="0" smtClean="0"/>
              <a:t>				- Strive for </a:t>
            </a:r>
            <a:r>
              <a:rPr lang="en-US" b="1" dirty="0" smtClean="0"/>
              <a:t>“language level</a:t>
            </a:r>
            <a:r>
              <a:rPr lang="en-US" dirty="0" smtClean="0"/>
              <a:t>” 				   analysis;  and remember 					   </a:t>
            </a:r>
            <a:r>
              <a:rPr lang="en-US" u="sng" dirty="0" smtClean="0"/>
              <a:t>1:2 (quote: analysis) ratio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Connect to your thesis. 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3124200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4037012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3800" u="sng" dirty="0" smtClean="0">
                <a:latin typeface="Berlin Sans FB Demi" pitchFamily="34" charset="0"/>
              </a:rPr>
              <a:t>So, remember ‘EXPLICATION’ format…</a:t>
            </a:r>
            <a:endParaRPr lang="en-US" sz="3800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CONTEXT.			- Begins w/ a topic sentence.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The </a:t>
            </a:r>
            <a:r>
              <a:rPr lang="en-US" i="1" u="sng" dirty="0" smtClean="0"/>
              <a:t>who</a:t>
            </a:r>
            <a:r>
              <a:rPr lang="en-US" i="1" dirty="0" smtClean="0"/>
              <a:t>, </a:t>
            </a:r>
            <a:r>
              <a:rPr lang="en-US" i="1" u="sng" dirty="0" smtClean="0"/>
              <a:t>what</a:t>
            </a:r>
            <a:r>
              <a:rPr lang="en-US" i="1" dirty="0" smtClean="0"/>
              <a:t>, </a:t>
            </a:r>
            <a:r>
              <a:rPr lang="en-US" i="1" u="sng" dirty="0" smtClean="0"/>
              <a:t>where</a:t>
            </a:r>
            <a:r>
              <a:rPr lang="en-US" i="1" dirty="0" smtClean="0"/>
              <a:t>, &amp; 					   </a:t>
            </a:r>
            <a:r>
              <a:rPr lang="en-US" i="1" u="sng" dirty="0" smtClean="0"/>
              <a:t>when</a:t>
            </a:r>
            <a:r>
              <a:rPr lang="en-US" i="1" dirty="0" smtClean="0"/>
              <a:t> of the quote to come...</a:t>
            </a:r>
            <a:endParaRPr lang="en-US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“QUOTE” (#).		- Properly formatted (MLA).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ANALYSIS.			- </a:t>
            </a:r>
            <a:r>
              <a:rPr lang="en-US" i="1" dirty="0" smtClean="0"/>
              <a:t>The </a:t>
            </a:r>
            <a:r>
              <a:rPr lang="en-US" i="1" u="sng" dirty="0" smtClean="0"/>
              <a:t>why</a:t>
            </a:r>
            <a:r>
              <a:rPr lang="en-US" i="1" dirty="0" smtClean="0"/>
              <a:t> of the quote.  	</a:t>
            </a:r>
            <a:r>
              <a:rPr lang="en-US" dirty="0" smtClean="0"/>
              <a:t>				- Strive for </a:t>
            </a:r>
            <a:r>
              <a:rPr lang="en-US" b="1" dirty="0" smtClean="0"/>
              <a:t>“language level</a:t>
            </a:r>
            <a:r>
              <a:rPr lang="en-US" dirty="0" smtClean="0"/>
              <a:t>” 				   analysis;  and remember 					   </a:t>
            </a:r>
            <a:r>
              <a:rPr lang="en-US" u="sng" dirty="0" smtClean="0"/>
              <a:t>1:2 (quote: analysis) ratio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					- </a:t>
            </a:r>
            <a:r>
              <a:rPr lang="en-US" i="1" dirty="0" smtClean="0"/>
              <a:t>Connect to your thesis. 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3124200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4037012"/>
            <a:ext cx="899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steps do you take to fully integrate quotations &amp;/or supporting details in your writing?</vt:lpstr>
      <vt:lpstr>Let’s define the following word:</vt:lpstr>
      <vt:lpstr>Let’s dismantle this word:</vt:lpstr>
      <vt:lpstr>“EXPLICATION” format is…</vt:lpstr>
      <vt:lpstr>Class List of Assumed  TERMS for STYLE</vt:lpstr>
      <vt:lpstr>Class List of Assumed  Literary Devices</vt:lpstr>
      <vt:lpstr>So, remember ‘EXPLICATION’ format…</vt:lpstr>
      <vt:lpstr>So, remember ‘EXPLICATION’ format…</vt:lpstr>
      <vt:lpstr>So, remember ‘EXPLICATION’ format…</vt:lpstr>
      <vt:lpstr>So, remember ‘EXPLICATION’ format…</vt:lpstr>
    </vt:vector>
  </TitlesOfParts>
  <Company>North Haven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define the following word:</dc:title>
  <dc:creator> </dc:creator>
  <cp:lastModifiedBy>Moore.Chris</cp:lastModifiedBy>
  <cp:revision>9</cp:revision>
  <cp:lastPrinted>2014-12-05T13:21:34Z</cp:lastPrinted>
  <dcterms:created xsi:type="dcterms:W3CDTF">2010-10-25T19:05:56Z</dcterms:created>
  <dcterms:modified xsi:type="dcterms:W3CDTF">2014-12-05T13:21:36Z</dcterms:modified>
</cp:coreProperties>
</file>